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37" r:id="rId14"/>
    <p:sldId id="333" r:id="rId15"/>
    <p:sldId id="334" r:id="rId16"/>
    <p:sldId id="332" r:id="rId17"/>
    <p:sldId id="344" r:id="rId18"/>
    <p:sldId id="338" r:id="rId19"/>
    <p:sldId id="349"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37"/>
            <p14:sldId id="333"/>
            <p14:sldId id="334"/>
            <p14:sldId id="332"/>
            <p14:sldId id="344"/>
            <p14:sldId id="338"/>
            <p14:sldId id="349"/>
          </p14:sldIdLst>
        </p14:section>
        <p14:section name="keep" id="{84128FA3-A08F-6D4D-9FEC-8F823795C346}">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FFFF"/>
    <a:srgbClr val="0700FF"/>
    <a:srgbClr val="FF0100"/>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0"/>
    <p:restoredTop sz="79652"/>
  </p:normalViewPr>
  <p:slideViewPr>
    <p:cSldViewPr snapToGrid="0" snapToObjects="1" showGuides="1">
      <p:cViewPr>
        <p:scale>
          <a:sx n="87" d="100"/>
          <a:sy n="87" d="100"/>
        </p:scale>
        <p:origin x="856" y="248"/>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err="1"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Hood</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err="1"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a:t>
            </a:r>
            <a:r>
              <a:rPr lang="en-US" altLang="ja-JP" dirty="0" err="1" smtClean="0"/>
              <a:t>cpRNFLT</a:t>
            </a:r>
            <a:r>
              <a:rPr lang="ja-JP" altLang="en-US" dirty="0" smtClean="0"/>
              <a:t>に対する角度であるので、</a:t>
            </a:r>
            <a:r>
              <a:rPr lang="en-US" altLang="ja-JP" dirty="0" err="1"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err="1"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8/31/17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a:t>
            </a:r>
            <a:r>
              <a:rPr lang="ja-JP" altLang="en-US" sz="2000" dirty="0" smtClean="0"/>
              <a:t>病院</a:t>
            </a:r>
            <a:r>
              <a:rPr lang="ja-JP" altLang="en-US" sz="2000" dirty="0" smtClean="0"/>
              <a:t>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a:t>
            </a:r>
            <a:r>
              <a:rPr lang="ja-JP" altLang="en-US" sz="2000" dirty="0" smtClean="0"/>
              <a:t>大学</a:t>
            </a:r>
            <a:r>
              <a:rPr lang="ja-JP" altLang="en-US" sz="2000" dirty="0" smtClean="0"/>
              <a:t>附属病院</a:t>
            </a:r>
            <a:r>
              <a:rPr lang="ja-JP" altLang="en-US" sz="2000" dirty="0" smtClean="0"/>
              <a:t>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a:t>
            </a:r>
            <a:r>
              <a:rPr lang="en-US" dirty="0" smtClean="0"/>
              <a:t>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a:t>
            </a:r>
            <a:r>
              <a:rPr lang="en-US" sz="2000" dirty="0" smtClean="0"/>
              <a:t>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a:t>
            </a:r>
            <a:r>
              <a:rPr lang="en-US" dirty="0" smtClean="0">
                <a:latin typeface="Calibri"/>
                <a:ea typeface="Calibri"/>
                <a:cs typeface="Calibri"/>
                <a:sym typeface="Calibri"/>
              </a:rPr>
              <a:t>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did affect the over estimate</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a:t>
            </a:r>
            <a:r>
              <a:rPr lang="en-US" dirty="0" smtClean="0">
                <a:latin typeface="Calibri"/>
                <a:ea typeface="Calibri"/>
                <a:cs typeface="Calibri"/>
                <a:sym typeface="Calibri"/>
              </a:rPr>
              <a:t>.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a:t>
            </a:r>
            <a:r>
              <a:rPr lang="it-IT" dirty="0" smtClean="0">
                <a:solidFill>
                  <a:srgbClr val="333333"/>
                </a:solidFill>
                <a:latin typeface="Arial" charset="0"/>
              </a:rPr>
              <a:t>°,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a:t>
            </a:r>
            <a:r>
              <a:rPr lang="en-US" altLang="ja-JP" dirty="0" smtClean="0"/>
              <a:t>HFA</a:t>
            </a:r>
            <a:r>
              <a:rPr lang="en-US" dirty="0" smtClean="0"/>
              <a:t> vs. 360 or 180 degree</a:t>
            </a:r>
            <a:endParaRPr lang="en-US" dirty="0"/>
          </a:p>
        </p:txBody>
      </p:sp>
      <p:sp>
        <p:nvSpPr>
          <p:cNvPr id="16" name="TextBox 15"/>
          <p:cNvSpPr txBox="1"/>
          <p:nvPr/>
        </p:nvSpPr>
        <p:spPr>
          <a:xfrm>
            <a:off x="2622511" y="5865744"/>
            <a:ext cx="4041940" cy="400110"/>
          </a:xfrm>
          <a:prstGeom prst="rect">
            <a:avLst/>
          </a:prstGeom>
          <a:noFill/>
        </p:spPr>
        <p:txBody>
          <a:bodyPr wrap="none" rtlCol="0">
            <a:spAutoFit/>
          </a:bodyPr>
          <a:lstStyle/>
          <a:p>
            <a:pPr algn="ctr"/>
            <a:r>
              <a:rPr lang="en-US" sz="2000" dirty="0" smtClean="0"/>
              <a:t>18</a:t>
            </a:r>
            <a:r>
              <a:rPr lang="en-US" sz="2000" dirty="0" smtClean="0"/>
              <a:t>0 </a:t>
            </a:r>
            <a:r>
              <a:rPr lang="en-US" sz="2000" dirty="0" smtClean="0"/>
              <a:t>degree </a:t>
            </a:r>
            <a:r>
              <a:rPr lang="en-US" sz="2000" dirty="0" smtClean="0"/>
              <a:t>is better model than 360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914827" y="2315179"/>
            <a:ext cx="7314346" cy="1938992"/>
          </a:xfrm>
          <a:prstGeom prst="rect">
            <a:avLst/>
          </a:prstGeom>
        </p:spPr>
        <p:txBody>
          <a:bodyPr wrap="square">
            <a:spAutoFit/>
          </a:bodyPr>
          <a:lstStyle/>
          <a:p>
            <a:pPr algn="just">
              <a:lnSpc>
                <a:spcPct val="200000"/>
              </a:lnSpc>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smtClean="0">
                <a:latin typeface="+mn-ea"/>
                <a:cs typeface="Century" panose="02040604050505020304" pitchFamily="18" charset="0"/>
              </a:rPr>
              <a:t>Harwerth, Medeiros</a:t>
            </a:r>
            <a:r>
              <a:rPr lang="ja-JP" altLang="ja-JP" sz="2000" kern="100" dirty="0" smtClean="0">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a:t>
            </a:r>
            <a:r>
              <a:rPr lang="ja-JP" altLang="ja-JP" sz="2000" kern="100" dirty="0" smtClean="0">
                <a:latin typeface="+mn-ea"/>
                <a:cs typeface="Century" panose="02040604050505020304" pitchFamily="18" charset="0"/>
              </a:rPr>
              <a:t>、</a:t>
            </a:r>
            <a:r>
              <a:rPr lang="ja-JP" altLang="en-US" sz="2000" kern="100" dirty="0" smtClean="0">
                <a:latin typeface="+mn-ea"/>
                <a:cs typeface="Century" panose="02040604050505020304" pitchFamily="18" charset="0"/>
              </a:rPr>
              <a:t>緑内障患者の</a:t>
            </a:r>
            <a:r>
              <a:rPr lang="ja-JP" altLang="ja-JP" sz="2000" kern="100" dirty="0" smtClean="0">
                <a:latin typeface="+mn-ea"/>
                <a:cs typeface="Century" panose="02040604050505020304" pitchFamily="18" charset="0"/>
              </a:rPr>
              <a:t>ハンフリー</a:t>
            </a:r>
            <a:r>
              <a:rPr lang="ja-JP" altLang="ja-JP" sz="2000" kern="100" dirty="0">
                <a:latin typeface="+mn-ea"/>
                <a:cs typeface="Century" panose="02040604050505020304" pitchFamily="18" charset="0"/>
              </a:rPr>
              <a:t>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a:t>
            </a:r>
            <a:r>
              <a:rPr lang="ja-JP" altLang="ja-JP" sz="2000" kern="100" dirty="0" smtClean="0">
                <a:latin typeface="+mn-ea"/>
                <a:cs typeface="Century" panose="02040604050505020304" pitchFamily="18" charset="0"/>
              </a:rPr>
              <a:t>、検討</a:t>
            </a:r>
            <a:r>
              <a:rPr lang="ja-JP" altLang="ja-JP" sz="2000" kern="100" dirty="0">
                <a:latin typeface="+mn-ea"/>
                <a:cs typeface="Century" panose="02040604050505020304" pitchFamily="18" charset="0"/>
              </a:rPr>
              <a:t>したので報告する。</a:t>
            </a:r>
            <a:endParaRPr lang="ja-JP" altLang="ja-JP" sz="20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a:t>
            </a:r>
            <a:r>
              <a:rPr lang="en-US" dirty="0" smtClean="0">
                <a:cs typeface="Calibri"/>
                <a:sym typeface="Calibri"/>
              </a:rPr>
              <a:t>FA</a:t>
            </a:r>
            <a:r>
              <a:rPr lang="en-US" dirty="0" smtClean="0">
                <a:cs typeface="Calibri"/>
                <a:sym typeface="Calibri"/>
              </a:rPr>
              <a:t>,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131</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93322066"/>
              </p:ext>
            </p:extLst>
          </p:nvPr>
        </p:nvGraphicFramePr>
        <p:xfrm>
          <a:off x="880630" y="1487605"/>
          <a:ext cx="7382741" cy="4285399"/>
        </p:xfrm>
        <a:graphic>
          <a:graphicData uri="http://schemas.openxmlformats.org/drawingml/2006/table">
            <a:tbl>
              <a:tblPr>
                <a:noFill/>
              </a:tblPr>
              <a:tblGrid>
                <a:gridCol w="1671676"/>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a:t>
            </a:r>
            <a:r>
              <a:rPr lang="en-US" dirty="0" smtClean="0">
                <a:cs typeface="Calibri"/>
                <a:sym typeface="Calibri"/>
              </a:rPr>
              <a:t>FA</a:t>
            </a:r>
            <a:r>
              <a:rPr lang="en-US" dirty="0" smtClean="0">
                <a:cs typeface="Calibri"/>
                <a:sym typeface="Calibri"/>
              </a:rPr>
              <a:t>,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mc:Choice xmlns:a14="http://schemas.microsoft.com/office/drawing/2010/main" Requires="a14">
          <p:sp>
            <p:nvSpPr>
              <p:cNvPr id="3" name="TextBox 2"/>
              <p:cNvSpPr txBox="1"/>
              <p:nvPr/>
            </p:nvSpPr>
            <p:spPr>
              <a:xfrm>
                <a:off x="2492071" y="5112532"/>
                <a:ext cx="4159857" cy="8579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=9 :1 </m:t>
                      </m:r>
                    </m:oMath>
                  </m:oMathPara>
                </a14:m>
                <a:endParaRPr lang="en-US" dirty="0"/>
              </a:p>
              <a:p>
                <a:pPr/>
                <a:endParaRPr lang="en-US" b="0" dirty="0" smtClean="0"/>
              </a:p>
            </p:txBody>
          </p:sp>
        </mc:Choice>
        <mc:Fallback>
          <p:sp>
            <p:nvSpPr>
              <p:cNvPr id="3" name="TextBox 2"/>
              <p:cNvSpPr txBox="1">
                <a:spLocks noRot="1" noChangeAspect="1" noMove="1" noResize="1" noEditPoints="1" noAdjustHandles="1" noChangeArrowheads="1" noChangeShapeType="1" noTextEdit="1"/>
              </p:cNvSpPr>
              <p:nvPr/>
            </p:nvSpPr>
            <p:spPr>
              <a:xfrm>
                <a:off x="2492071" y="5112532"/>
                <a:ext cx="4159857" cy="857992"/>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a:t>
            </a:r>
            <a:r>
              <a:rPr lang="en-US" altLang="ja-JP" sz="2100" dirty="0" err="1" smtClean="0">
                <a:latin typeface="Arial" panose="020B0604020202020204" pitchFamily="34" charset="0"/>
              </a:rPr>
              <a:t>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endParaRPr lang="en-US" altLang="ja-JP" sz="2100" dirty="0" smtClean="0">
              <a:solidFill>
                <a:srgbClr val="000000"/>
              </a:solidFill>
              <a:latin typeface="Arial" panose="020B0604020202020204" pitchFamily="34" charset="0"/>
            </a:endParaRP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a:t>
            </a:r>
            <a:r>
              <a:rPr lang="en-US" dirty="0" smtClean="0">
                <a:latin typeface="Calibri"/>
                <a:ea typeface="Calibri"/>
                <a:cs typeface="Calibri"/>
                <a:sym typeface="Calibri"/>
              </a:rPr>
              <a:t>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15193</TotalTime>
  <Words>1228</Words>
  <Application>Microsoft Macintosh PowerPoint</Application>
  <PresentationFormat>On-screen Show (4:3)</PresentationFormat>
  <Paragraphs>178</Paragraphs>
  <Slides>19</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Calibri</vt:lpstr>
      <vt:lpstr>Calibri Light</vt:lpstr>
      <vt:lpstr>Cambria Math</vt:lpstr>
      <vt:lpstr>Century</vt:lpstr>
      <vt:lpstr>Mangal</vt:lpstr>
      <vt:lpstr>ＭＳ ゴシック</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Structure-Function models</vt:lpstr>
      <vt:lpstr>目的</vt:lpstr>
      <vt:lpstr>対象</vt:lpstr>
      <vt:lpstr>対象</vt:lpstr>
      <vt:lpstr>方法</vt:lpstr>
      <vt:lpstr>RGC_HFA</vt:lpstr>
      <vt:lpstr>RGC_OCT</vt:lpstr>
      <vt:lpstr>RGC HFA vs 360 or 180 degree</vt:lpstr>
      <vt:lpstr>360 degree is best</vt:lpstr>
      <vt:lpstr>10-2測定点とcpRNFLTの対応 </vt:lpstr>
      <vt:lpstr>What did affect the over estimate?</vt:lpstr>
      <vt:lpstr>RGC displacement</vt:lpstr>
      <vt:lpstr>RGC_HFA vs. 360 or 180 degree</vt:lpstr>
      <vt:lpstr>213 degree is best</vt:lpstr>
      <vt:lpstr>cpRNFLT Clock hour</vt:lpstr>
      <vt:lpstr>cpRNFLT Clock hour</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159</cp:revision>
  <dcterms:created xsi:type="dcterms:W3CDTF">2017-05-19T11:56:16Z</dcterms:created>
  <dcterms:modified xsi:type="dcterms:W3CDTF">2017-09-03T05:38:58Z</dcterms:modified>
</cp:coreProperties>
</file>